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6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38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39" r:id="rId39"/>
    <p:sldId id="294" r:id="rId40"/>
    <p:sldId id="345" r:id="rId41"/>
    <p:sldId id="311" r:id="rId42"/>
    <p:sldId id="312" r:id="rId43"/>
    <p:sldId id="328" r:id="rId44"/>
    <p:sldId id="313" r:id="rId45"/>
    <p:sldId id="314" r:id="rId46"/>
    <p:sldId id="315" r:id="rId47"/>
    <p:sldId id="316" r:id="rId48"/>
    <p:sldId id="317" r:id="rId49"/>
    <p:sldId id="318" r:id="rId50"/>
    <p:sldId id="342" r:id="rId51"/>
    <p:sldId id="326" r:id="rId52"/>
    <p:sldId id="349" r:id="rId53"/>
    <p:sldId id="343" r:id="rId54"/>
    <p:sldId id="331" r:id="rId55"/>
    <p:sldId id="341" r:id="rId56"/>
    <p:sldId id="344" r:id="rId57"/>
    <p:sldId id="346" r:id="rId58"/>
    <p:sldId id="347" r:id="rId59"/>
    <p:sldId id="348" r:id="rId60"/>
    <p:sldId id="323" r:id="rId61"/>
    <p:sldId id="308" r:id="rId62"/>
    <p:sldId id="336" r:id="rId6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cc518c9a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dcc518c9a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https://www.eg.org/wp/obituaries/in-memoriam-wolfgang-straser/</a:t>
            </a:r>
            <a:endParaRPr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EAK48RIr_k" TargetMode="External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DEAK48RIr_k?feature=oembed" TargetMode="External"/><Relationship Id="rId4" Type="http://schemas.openxmlformats.org/officeDocument/2006/relationships/image" Target="../media/image61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png"/><Relationship Id="rId5" Type="http://schemas.openxmlformats.org/officeDocument/2006/relationships/image" Target="../media/image63.png"/><Relationship Id="rId4" Type="http://schemas.openxmlformats.org/officeDocument/2006/relationships/hyperlink" Target="https://lpsoares.github.io/Renderizado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10: Supersampling e Revisão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460" y="1647429"/>
            <a:ext cx="6549655" cy="3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29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SSAA (</a:t>
            </a:r>
            <a:r>
              <a:rPr lang="pt-BR" dirty="0" err="1"/>
              <a:t>Super-Sampling</a:t>
            </a:r>
            <a:r>
              <a:rPr lang="pt-BR" dirty="0"/>
              <a:t> </a:t>
            </a:r>
            <a:r>
              <a:rPr lang="pt-BR" dirty="0" err="1"/>
              <a:t>Anti-Aliasing</a:t>
            </a:r>
            <a:r>
              <a:rPr lang="pt-BR" dirty="0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 dirty="0"/>
              <a:t>https://</a:t>
            </a:r>
            <a:r>
              <a:rPr lang="pt-BR" sz="900" dirty="0" err="1"/>
              <a:t>www.displayninja.com</a:t>
            </a:r>
            <a:r>
              <a:rPr lang="pt-BR" sz="900" dirty="0"/>
              <a:t>/</a:t>
            </a:r>
            <a:r>
              <a:rPr lang="pt-BR" sz="900" dirty="0" err="1"/>
              <a:t>best-anti-aliasing-mode</a:t>
            </a:r>
            <a:r>
              <a:rPr lang="pt-BR" sz="9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37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517554"/>
            <a:ext cx="8428200" cy="278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FSAA (Full 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 dirty="0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39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C7CB2D-2BBA-B087-E041-CA4549F34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8" b="4685"/>
          <a:stretch/>
        </p:blipFill>
        <p:spPr>
          <a:xfrm>
            <a:off x="5175314" y="2048825"/>
            <a:ext cx="3384224" cy="2648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359DCD-6618-E46D-2619-D361F7F2D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73" r="7763"/>
          <a:stretch/>
        </p:blipFill>
        <p:spPr>
          <a:xfrm>
            <a:off x="584462" y="2048825"/>
            <a:ext cx="3384223" cy="2648654"/>
          </a:xfrm>
          <a:prstGeom prst="rect">
            <a:avLst/>
          </a:prstGeom>
        </p:spPr>
      </p:pic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Primeiro. Como saber quais pixels pintar se houver muitos polígonos, e eles estiverem se intersectando?</a:t>
            </a:r>
            <a:endParaRPr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PS1: </a:t>
            </a:r>
            <a:r>
              <a:rPr lang="pt-BR" dirty="0" err="1"/>
              <a:t>Depth</a:t>
            </a:r>
            <a:r>
              <a:rPr lang="pt-BR" dirty="0"/>
              <a:t> </a:t>
            </a:r>
            <a:r>
              <a:rPr lang="pt-BR" dirty="0" err="1"/>
              <a:t>Ordering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Este é o algoritmo de remoção de superfície</a:t>
            </a:r>
            <a:br>
              <a:rPr lang="pt-BR" sz="2400"/>
            </a:br>
            <a:r>
              <a:rPr lang="pt-BR" sz="2400"/>
              <a:t>oculta usado atualmente em sistema gráficos.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Princípio: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Armazene o valor da profundidade (coordenada z) para cada posição de amostrada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Necessário mais uma região de memória para os valores de profundidade</a:t>
            </a:r>
            <a:endParaRPr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framebuffer armazena valores de cores RGB</a:t>
            </a:r>
            <a:endParaRPr sz="190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depth buffer (z-buffer) armazena profundidade (16 a 32 bits)</a:t>
            </a:r>
            <a:endParaRPr sz="190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fazer o teste de profundidade?</a:t>
            </a:r>
          </a:p>
          <a:p>
            <a:r>
              <a:rPr lang="pt-BR" dirty="0"/>
              <a:t>Antes ou depois de verificar a cor do vértice?</a:t>
            </a:r>
          </a:p>
          <a:p>
            <a:r>
              <a:rPr lang="pt-BR" b="1" dirty="0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49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dirty="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dirty="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 dirty="0"/>
            </a:br>
            <a:endParaRPr lang="pt-BR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Identificando a posição do </a:t>
            </a:r>
            <a:r>
              <a:rPr lang="pt-BR" dirty="0" err="1"/>
              <a:t>Z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de identificar o valor do </a:t>
            </a:r>
            <a:r>
              <a:rPr lang="pt-BR" dirty="0" err="1"/>
              <a:t>Z</a:t>
            </a:r>
            <a:r>
              <a:rPr lang="pt-BR" dirty="0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529" y="1618488"/>
            <a:ext cx="4460941" cy="27625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528065" y="2982822"/>
                <a:ext cx="2566280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-1 =&gt; 0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1 =&gt; 1 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065" y="2982822"/>
                <a:ext cx="2566280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7" y="2460956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Lembrando que o NDC vai de -1 a 1.</a:t>
            </a:r>
          </a:p>
          <a:p>
            <a:r>
              <a:rPr lang="pt-BR" sz="1400" dirty="0"/>
              <a:t>=&gt; Normalizando para 0 a 1 que é o espaço do </a:t>
            </a:r>
            <a:r>
              <a:rPr lang="pt-BR" sz="1400" dirty="0" err="1"/>
              <a:t>Z</a:t>
            </a:r>
            <a:r>
              <a:rPr lang="pt-BR" sz="1400" dirty="0"/>
              <a:t>-buffer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3094345" y="2982822"/>
                <a:ext cx="2894568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~0 =&gt; ~0.5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~0.5 =&gt; ~0.75 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345" y="2982822"/>
                <a:ext cx="2894568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75112" y="2982821"/>
                <a:ext cx="2894568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~0.8 =&gt; ~0.9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sz="1600" dirty="0"/>
                  <a:t> = ~0.98 =&gt; ~0.99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12" y="2982821"/>
                <a:ext cx="2894568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96729"/>
            <a:ext cx="3229623" cy="2808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D8C1C8-F34D-CCC3-5BAE-C94F533D7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137" y="5309145"/>
            <a:ext cx="7415092" cy="326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DFDB2B-15DC-FFB7-0006-01A9EE5DCB8C}"/>
              </a:ext>
            </a:extLst>
          </p:cNvPr>
          <p:cNvSpPr txBox="1"/>
          <p:nvPr/>
        </p:nvSpPr>
        <p:spPr>
          <a:xfrm>
            <a:off x="551799" y="5267974"/>
            <a:ext cx="4586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Z-fighting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52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https://www.computerlanguage.com/results.php?definition=alpha%20blending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campo de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dirty="0" err="1"/>
              <a:t>transparência</a:t>
            </a:r>
            <a:r>
              <a:rPr lang="en-US" dirty="0"/>
              <a:t>) </a:t>
            </a:r>
            <a:r>
              <a:rPr lang="en-US" dirty="0" err="1"/>
              <a:t>especifica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”</a:t>
            </a:r>
            <a:r>
              <a:rPr lang="en-US" dirty="0" err="1"/>
              <a:t>translúcido</a:t>
            </a:r>
            <a:r>
              <a:rPr lang="en-US" dirty="0"/>
              <a:t>"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, com 1.0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e 0.0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opaco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54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https://www.web3d.org/documents/specifications/19775-1/V3.3/Part01/components/shape.html#Material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ambientIntensity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diffuseColor</a:t>
            </a:r>
            <a:r>
              <a:rPr lang="pt-BR" dirty="0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emissiveColor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SFNode</a:t>
            </a:r>
            <a:r>
              <a:rPr lang="pt-BR" dirty="0"/>
              <a:t> 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metadata</a:t>
            </a:r>
            <a:r>
              <a:rPr lang="pt-BR" dirty="0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shininess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specularColor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SFFloat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transparency</a:t>
            </a:r>
            <a:r>
              <a:rPr lang="pt-BR" b="1" dirty="0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 dirty="0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1ECE-4FC3-6085-E54A-6ACEEF33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Ordem é um problema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A7DA-41CF-0D1F-35F6-883DA145D0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62886" y="4827281"/>
            <a:ext cx="5818228" cy="516001"/>
          </a:xfrm>
        </p:spPr>
        <p:txBody>
          <a:bodyPr>
            <a:normAutofit/>
          </a:bodyPr>
          <a:lstStyle/>
          <a:p>
            <a:r>
              <a:rPr lang="pt-BR" sz="1600" dirty="0">
                <a:hlinkClick r:id="rId3"/>
              </a:rPr>
              <a:t>https://www.youtube.com/watch?v=DEAK48RIr_k</a:t>
            </a:r>
            <a:r>
              <a:rPr lang="pt-BR" sz="1600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625DD-242A-98D2-1C4C-FF09ECAAC2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56</a:t>
            </a:fld>
            <a:endParaRPr lang="en-BR"/>
          </a:p>
        </p:txBody>
      </p:sp>
      <p:pic>
        <p:nvPicPr>
          <p:cNvPr id="5" name="Online Media 4" descr="OpenGL Tutorial 5 - Blending">
            <a:hlinkClick r:id="" action="ppaction://media"/>
            <a:extLst>
              <a:ext uri="{FF2B5EF4-FFF2-40B4-BE49-F238E27FC236}">
                <a16:creationId xmlns:a16="http://schemas.microsoft.com/office/drawing/2014/main" id="{D956F77B-3C1A-AD86-D294-DB6DA8CCFC1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40230" y="808672"/>
            <a:ext cx="5463540" cy="409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94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 dirty="0"/>
              <a:t>desenhe objetos opacos primeiro usando o </a:t>
            </a:r>
            <a:r>
              <a:rPr lang="pt-BR" dirty="0" err="1"/>
              <a:t>z</a:t>
            </a:r>
            <a:r>
              <a:rPr lang="pt-BR" dirty="0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 dirty="0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225296" y="270361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Não há necessidade de ordenar para a entrega do projeto</a:t>
            </a:r>
          </a:p>
        </p:txBody>
      </p:sp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r>
              <a:rPr lang="pt-BR" dirty="0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Renderizador</a:t>
            </a:r>
            <a:r>
              <a:rPr lang="pt-BR" dirty="0"/>
              <a:t> você poderá criar um buffer para o </a:t>
            </a:r>
            <a:r>
              <a:rPr lang="pt-BR" dirty="0" err="1"/>
              <a:t>z</a:t>
            </a:r>
            <a:r>
              <a:rPr lang="pt-BR" dirty="0"/>
              <a:t>-buffer:</a:t>
            </a:r>
          </a:p>
          <a:p>
            <a:r>
              <a:rPr lang="pt-BR" dirty="0"/>
              <a:t>      </a:t>
            </a:r>
            <a:r>
              <a:rPr lang="pt-BR" sz="1800" b="1" dirty="0" err="1"/>
              <a:t>gpu.GPU.framebuffer_storage</a:t>
            </a:r>
            <a:r>
              <a:rPr lang="pt-BR" sz="1800" b="1" dirty="0"/>
              <a:t>(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self.framebuffers</a:t>
            </a:r>
            <a:r>
              <a:rPr lang="pt-BR" sz="1800" b="1" dirty="0"/>
              <a:t>["FRONT"],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gpu.GPU.DEPTH_ATTACHMENT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gpu.GPU.DEPTH_COMPONENT32F,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self.width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self.height</a:t>
            </a:r>
            <a:endParaRPr lang="pt-BR" sz="1800" b="1" dirty="0"/>
          </a:p>
          <a:p>
            <a:r>
              <a:rPr lang="pt-BR" sz="1800" b="1" dirty="0"/>
              <a:t>        )</a:t>
            </a:r>
          </a:p>
          <a:p>
            <a:endParaRPr lang="pt-BR" dirty="0"/>
          </a:p>
          <a:p>
            <a:r>
              <a:rPr lang="pt-BR" dirty="0"/>
              <a:t>E depois usar as seguintes instruções: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gpu.GPU.DEPTH_COMPONENT32F)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gpu.GPU.RGB8)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Quarta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759" name="Google Shape;75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357" y="858394"/>
            <a:ext cx="1987141" cy="143268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/>
          <p:nvPr/>
        </p:nvSpPr>
        <p:spPr>
          <a:xfrm>
            <a:off x="4816352" y="2290783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cores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(</a:t>
            </a:r>
            <a:r>
              <a:rPr lang="pt-BR" sz="1600" dirty="0" err="1">
                <a:solidFill>
                  <a:schemeClr val="dk1"/>
                </a:solidFill>
              </a:rPr>
              <a:t>anti-aliasing</a:t>
            </a:r>
            <a:r>
              <a:rPr lang="pt-BR" sz="1600" dirty="0">
                <a:solidFill>
                  <a:schemeClr val="dk1"/>
                </a:solidFill>
              </a:rPr>
              <a:t>)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519" y="3062472"/>
            <a:ext cx="2276700" cy="14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/>
          <p:nvPr/>
        </p:nvSpPr>
        <p:spPr>
          <a:xfrm>
            <a:off x="1925519" y="447279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retangulos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5566401" y="444565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transparencia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4B3F6-1C4C-2252-4A3B-80EDBFEAD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8" b="4685"/>
          <a:stretch/>
        </p:blipFill>
        <p:spPr>
          <a:xfrm>
            <a:off x="1346184" y="858394"/>
            <a:ext cx="1838228" cy="1438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F1B8A-8616-044A-ED5C-7D530DE86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452" y="2997970"/>
            <a:ext cx="2199719" cy="1410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body" idx="2"/>
          </p:nvPr>
        </p:nvSpPr>
        <p:spPr>
          <a:xfrm>
            <a:off x="1567650" y="4312337"/>
            <a:ext cx="6119700" cy="84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www.scratchapixel.com</a:t>
            </a:r>
            <a:r>
              <a:rPr lang="pt-BR" dirty="0"/>
              <a:t>/</a:t>
            </a:r>
            <a:r>
              <a:rPr lang="pt-BR" dirty="0" err="1"/>
              <a:t>lessons</a:t>
            </a:r>
            <a:r>
              <a:rPr lang="pt-BR" dirty="0"/>
              <a:t>/3d-basic-rendering/</a:t>
            </a:r>
            <a:r>
              <a:rPr lang="pt-BR" dirty="0" err="1"/>
              <a:t>rasterization-practical-implementation</a:t>
            </a:r>
            <a:r>
              <a:rPr lang="pt-BR" dirty="0"/>
              <a:t>/</a:t>
            </a:r>
            <a:r>
              <a:rPr lang="pt-BR" dirty="0" err="1"/>
              <a:t>visibility</a:t>
            </a:r>
            <a:r>
              <a:rPr lang="pt-BR" dirty="0"/>
              <a:t>-</a:t>
            </a:r>
            <a:r>
              <a:rPr lang="pt-BR" dirty="0" err="1"/>
              <a:t>problem</a:t>
            </a:r>
            <a:r>
              <a:rPr lang="pt-BR" dirty="0"/>
              <a:t>-</a:t>
            </a:r>
            <a:r>
              <a:rPr lang="pt-BR" dirty="0" err="1"/>
              <a:t>depth</a:t>
            </a:r>
            <a:r>
              <a:rPr lang="pt-BR" dirty="0"/>
              <a:t>-buffer-</a:t>
            </a:r>
            <a:r>
              <a:rPr lang="pt-BR" dirty="0" err="1"/>
              <a:t>depth</a:t>
            </a:r>
            <a:r>
              <a:rPr lang="pt-BR" dirty="0"/>
              <a:t>-</a:t>
            </a:r>
            <a:r>
              <a:rPr lang="pt-BR" dirty="0" err="1"/>
              <a:t>interpolation.html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839" y="1483590"/>
            <a:ext cx="7286918" cy="399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</TotalTime>
  <Words>2106</Words>
  <Application>Microsoft Macintosh PowerPoint</Application>
  <PresentationFormat>On-screen Show (16:10)</PresentationFormat>
  <Paragraphs>601</Paragraphs>
  <Slides>61</Slides>
  <Notes>49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Gudea</vt:lpstr>
      <vt:lpstr>Verdana</vt:lpstr>
      <vt:lpstr>Personalizar design</vt:lpstr>
      <vt:lpstr>Personalizar design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Considere um sinal 1D: f(x)</vt:lpstr>
      <vt:lpstr>Amostragem (Sampling)</vt:lpstr>
      <vt:lpstr>Arquivos de Áudio</vt:lpstr>
      <vt:lpstr>Amostrando uma função</vt:lpstr>
      <vt:lpstr>Reconstrução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Resultado SSAA (Super-Sampling Anti-Aliasing) </vt:lpstr>
      <vt:lpstr>Existem outras técnicas?</vt:lpstr>
      <vt:lpstr>Onde ver:</vt:lpstr>
      <vt:lpstr>Visibilidade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Z-fighting</vt:lpstr>
      <vt:lpstr>Transparência</vt:lpstr>
      <vt:lpstr>Transparência no X3D</vt:lpstr>
      <vt:lpstr>Cálculo da Transparência</vt:lpstr>
      <vt:lpstr>Ordem é um problema</vt:lpstr>
      <vt:lpstr>Estratégias para resolver</vt:lpstr>
      <vt:lpstr>Renderizador em Python</vt:lpstr>
      <vt:lpstr>Quarta parte do projeto 1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28</cp:revision>
  <dcterms:modified xsi:type="dcterms:W3CDTF">2023-03-21T12:34:35Z</dcterms:modified>
</cp:coreProperties>
</file>